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78" r:id="rId4"/>
    <p:sldId id="281" r:id="rId5"/>
    <p:sldId id="279" r:id="rId6"/>
    <p:sldId id="258" r:id="rId7"/>
    <p:sldId id="288" r:id="rId8"/>
    <p:sldId id="261" r:id="rId9"/>
    <p:sldId id="289" r:id="rId10"/>
    <p:sldId id="262" r:id="rId11"/>
    <p:sldId id="263" r:id="rId12"/>
    <p:sldId id="290" r:id="rId13"/>
    <p:sldId id="265" r:id="rId14"/>
    <p:sldId id="266" r:id="rId15"/>
    <p:sldId id="267" r:id="rId16"/>
    <p:sldId id="291" r:id="rId17"/>
    <p:sldId id="269" r:id="rId18"/>
    <p:sldId id="292" r:id="rId19"/>
    <p:sldId id="271" r:id="rId20"/>
    <p:sldId id="272" r:id="rId21"/>
    <p:sldId id="273" r:id="rId22"/>
    <p:sldId id="275" r:id="rId23"/>
    <p:sldId id="274" r:id="rId24"/>
    <p:sldId id="276" r:id="rId25"/>
    <p:sldId id="282" r:id="rId26"/>
    <p:sldId id="285" r:id="rId27"/>
    <p:sldId id="283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1E1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775" y="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776-DCAF-4E47-BE97-EA5611CDE60D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E738D-46C8-4C2E-A418-0D583CA450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07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776-DCAF-4E47-BE97-EA5611CDE60D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E738D-46C8-4C2E-A418-0D583CA450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57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776-DCAF-4E47-BE97-EA5611CDE60D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E738D-46C8-4C2E-A418-0D583CA450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66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776-DCAF-4E47-BE97-EA5611CDE60D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E738D-46C8-4C2E-A418-0D583CA450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3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776-DCAF-4E47-BE97-EA5611CDE60D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E738D-46C8-4C2E-A418-0D583CA450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0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776-DCAF-4E47-BE97-EA5611CDE60D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E738D-46C8-4C2E-A418-0D583CA450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94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776-DCAF-4E47-BE97-EA5611CDE60D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E738D-46C8-4C2E-A418-0D583CA450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00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776-DCAF-4E47-BE97-EA5611CDE60D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E738D-46C8-4C2E-A418-0D583CA450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9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776-DCAF-4E47-BE97-EA5611CDE60D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E738D-46C8-4C2E-A418-0D583CA450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7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776-DCAF-4E47-BE97-EA5611CDE60D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E738D-46C8-4C2E-A418-0D583CA450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75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776-DCAF-4E47-BE97-EA5611CDE60D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E738D-46C8-4C2E-A418-0D583CA450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7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</a:defRPr>
            </a:lvl1pPr>
          </a:lstStyle>
          <a:p>
            <a:fld id="{98542776-DCAF-4E47-BE97-EA5611CDE60D}" type="datetimeFigureOut">
              <a:rPr lang="en-US" smtClean="0"/>
              <a:pPr/>
              <a:t>09-Sep-18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</a:defRPr>
            </a:lvl1pPr>
          </a:lstStyle>
          <a:p>
            <a:fld id="{4A9E738D-46C8-4C2E-A418-0D583CA4504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5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rgbClr val="1E1E20"/>
          </a:solidFill>
          <a:latin typeface="Fira Mono" panose="020B0509050000020004" pitchFamily="49" charset="0"/>
          <a:ea typeface="Fira Mono" panose="020B0509050000020004" pitchFamily="49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ira Mono" panose="020B0509050000020004" pitchFamily="49" charset="0"/>
          <a:ea typeface="Fira Mono" panose="020B0509050000020004" pitchFamily="49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ira Mono" panose="020B0509050000020004" pitchFamily="49" charset="0"/>
          <a:ea typeface="Fira Mono" panose="020B0509050000020004" pitchFamily="49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ira Mono" panose="020B0509050000020004" pitchFamily="49" charset="0"/>
          <a:ea typeface="Fira Mono" panose="020B0509050000020004" pitchFamily="49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Mono" panose="020B0509050000020004" pitchFamily="49" charset="0"/>
          <a:ea typeface="Fira Mono" panose="020B0509050000020004" pitchFamily="49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Mono" panose="020B0509050000020004" pitchFamily="49" charset="0"/>
          <a:ea typeface="Fira Mono" panose="020B0509050000020004" pitchFamily="49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f9x1jbNNZk?rel=0&amp;showinfo=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Mapbox</a:t>
            </a:r>
            <a:r>
              <a:rPr lang="en-US" dirty="0" smtClean="0"/>
              <a:t> &amp; D3.js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914876"/>
          </a:xfrm>
        </p:spPr>
        <p:txBody>
          <a:bodyPr>
            <a:normAutofit/>
          </a:bodyPr>
          <a:lstStyle/>
          <a:p>
            <a:r>
              <a:rPr lang="en-US" dirty="0" smtClean="0"/>
              <a:t>Irene de la Torre – Arenas</a:t>
            </a:r>
          </a:p>
          <a:p>
            <a:pPr algn="l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Irene.Delatorre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(@)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gmail.com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https://github.com/irenedelatorre/meetup_mapbox_d3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1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Translating…</a:t>
            </a:r>
            <a:endParaRPr lang="en-US" dirty="0"/>
          </a:p>
        </p:txBody>
      </p:sp>
      <p:sp>
        <p:nvSpPr>
          <p:cNvPr id="4" name="Elipse 3"/>
          <p:cNvSpPr/>
          <p:nvPr/>
        </p:nvSpPr>
        <p:spPr>
          <a:xfrm>
            <a:off x="838200" y="2747866"/>
            <a:ext cx="1758820" cy="1758820"/>
          </a:xfrm>
          <a:prstGeom prst="ellipse">
            <a:avLst/>
          </a:prstGeom>
          <a:solidFill>
            <a:srgbClr val="00B0F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angular 7"/>
          <p:cNvCxnSpPr/>
          <p:nvPr/>
        </p:nvCxnSpPr>
        <p:spPr>
          <a:xfrm>
            <a:off x="4804756" y="2747866"/>
            <a:ext cx="2582488" cy="1630170"/>
          </a:xfrm>
          <a:prstGeom prst="bentConnector3">
            <a:avLst/>
          </a:prstGeom>
          <a:ln w="28575">
            <a:solidFill>
              <a:srgbClr val="00B0F0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Hexágono 11"/>
          <p:cNvSpPr/>
          <p:nvPr/>
        </p:nvSpPr>
        <p:spPr>
          <a:xfrm>
            <a:off x="9308869" y="2747865"/>
            <a:ext cx="2044931" cy="1758821"/>
          </a:xfrm>
          <a:prstGeom prst="hexagon">
            <a:avLst/>
          </a:prstGeom>
          <a:solidFill>
            <a:srgbClr val="00B0F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7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draw!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38200" y="1690688"/>
            <a:ext cx="10566600" cy="21236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lets draw circles and paths</a:t>
            </a:r>
            <a:b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points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[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:-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0.141905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51.515487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 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//oxford circus</a:t>
            </a:r>
            <a:b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:-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0.145231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51.516949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[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{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:-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0.142699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51.517443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 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94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</a:t>
            </a:r>
            <a:r>
              <a:rPr lang="en-US" dirty="0" err="1" smtClean="0"/>
              <a:t>svg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38200" y="1690688"/>
            <a:ext cx="10566600" cy="43396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lets draw circles and paths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points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[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:-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0.141905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51.515487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//oxford circus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:-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0.145231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51.516949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[</a:t>
            </a:r>
            <a:r>
              <a:rPr kumimoji="0" lang="en-US" altLang="en-US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{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:-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0.142699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51.517443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 </a:t>
            </a:r>
            <a:r>
              <a:rPr kumimoji="0" lang="en-US" altLang="en-US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</a:t>
            </a:r>
            <a:r>
              <a:rPr lang="en-US" altLang="en-US" sz="12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2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mapboxMap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.getCanvasContainer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d3.</a:t>
            </a:r>
            <a:r>
              <a:rPr lang="en-US" altLang="en-US" sz="1200" dirty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altLang="en-US" sz="1200" dirty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2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altLang="en-US" sz="2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0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83" t="9212" r="409" b="5778"/>
          <a:stretch/>
        </p:blipFill>
        <p:spPr>
          <a:xfrm>
            <a:off x="-221674" y="559722"/>
            <a:ext cx="11998037" cy="582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width and height attributes to the </a:t>
            </a:r>
            <a:r>
              <a:rPr lang="en-US" dirty="0" err="1" smtClean="0"/>
              <a:t>svg</a:t>
            </a:r>
            <a:endParaRPr 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503488"/>
            <a:ext cx="10515600" cy="415498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margin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list-style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font-family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Fira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Sans'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'Helvetica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sans-serif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margin-top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font-size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text-transform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uppercase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font-weight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900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letter-spacing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#222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#map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#map 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#map #animation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600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   background-color: #222*/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73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8000" r="318" b="5132"/>
          <a:stretch/>
        </p:blipFill>
        <p:spPr>
          <a:xfrm>
            <a:off x="-315884" y="604058"/>
            <a:ext cx="12153207" cy="595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draw circles</a:t>
            </a:r>
            <a:endParaRPr lang="en-US" dirty="0"/>
          </a:p>
        </p:txBody>
      </p:sp>
      <p:sp>
        <p:nvSpPr>
          <p:cNvPr id="3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503363"/>
            <a:ext cx="5763116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draw circles</a:t>
            </a:r>
            <a:b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circles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.selectAll(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".points"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circles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.enter()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"circle"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.attr(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"class"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"points"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.attr(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"cx"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(d){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])[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]})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.attr(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"cy"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(d){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])[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]})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.attr(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"fill"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"#00afff"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39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-501" t="9212" r="319" b="8202"/>
          <a:stretch/>
        </p:blipFill>
        <p:spPr>
          <a:xfrm>
            <a:off x="-737062" y="764770"/>
            <a:ext cx="12214167" cy="566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9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width and height attributes to the </a:t>
            </a:r>
            <a:r>
              <a:rPr lang="en-US" dirty="0" err="1" smtClean="0"/>
              <a:t>svg</a:t>
            </a:r>
            <a:endParaRPr 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503488"/>
            <a:ext cx="10515600" cy="489364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margin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list-style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font-family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Fira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Sans'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'Helvetica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sans-serif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margin-top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font-size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text-transform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uppercase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font-weight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900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letter-spacing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#222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#map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#map 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#map #animation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600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   background-color: #222*/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#map canvas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mix-blend-mode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</a:t>
            </a:r>
            <a:b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67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" t="8565" r="1954" b="11596"/>
          <a:stretch/>
        </p:blipFill>
        <p:spPr>
          <a:xfrm>
            <a:off x="0" y="587432"/>
            <a:ext cx="11953702" cy="547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0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Fira Mono Medium" panose="020B0609050000020004" pitchFamily="49" charset="0"/>
              </a:rPr>
              <a:t>ROBOAT</a:t>
            </a:r>
            <a:br>
              <a:rPr lang="en-US" sz="3600" dirty="0" smtClean="0">
                <a:latin typeface="Fira Mono Medium" panose="020B0609050000020004" pitchFamily="49" charset="0"/>
              </a:rPr>
            </a:br>
            <a:r>
              <a:rPr lang="en-US" sz="3600" dirty="0" smtClean="0">
                <a:latin typeface="Fira Mono Medium" panose="020B0609050000020004" pitchFamily="49" charset="0"/>
              </a:rPr>
              <a:t>A summer day in Amsterdam’s canals</a:t>
            </a:r>
            <a:endParaRPr lang="en-US" sz="3600" dirty="0">
              <a:latin typeface="Fira Mono Medium" panose="020B0609050000020004" pitchFamily="49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000" b="1" dirty="0" smtClean="0"/>
          </a:p>
          <a:p>
            <a:r>
              <a:rPr lang="en-US" sz="2000" b="1" dirty="0" smtClean="0"/>
              <a:t>MIT Senseable City Lab</a:t>
            </a:r>
          </a:p>
          <a:p>
            <a:r>
              <a:rPr lang="en-US" sz="2000" dirty="0" smtClean="0"/>
              <a:t>D3.js, </a:t>
            </a:r>
            <a:r>
              <a:rPr lang="en-US" sz="2000" dirty="0" err="1" smtClean="0"/>
              <a:t>Mapbox</a:t>
            </a:r>
            <a:r>
              <a:rPr lang="en-US" sz="2000" dirty="0" smtClean="0"/>
              <a:t>, </a:t>
            </a:r>
            <a:r>
              <a:rPr lang="en-US" sz="2000" dirty="0" err="1" smtClean="0"/>
              <a:t>Crossfilter</a:t>
            </a:r>
            <a:r>
              <a:rPr lang="en-US" sz="2000" dirty="0" smtClean="0"/>
              <a:t>, Canvas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93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 a path</a:t>
            </a:r>
            <a:endParaRPr 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3810659" cy="3416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draw lines</a:t>
            </a:r>
            <a:b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pathLine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d3.line()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 {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])[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 {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])[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"path"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.attr(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pathLine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"fill"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"none"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"stroke-width"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"stroke"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"#00afff"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910" t="9292" r="500" b="10385"/>
          <a:stretch/>
        </p:blipFill>
        <p:spPr>
          <a:xfrm>
            <a:off x="110836" y="637308"/>
            <a:ext cx="12020204" cy="55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0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127.0.0.1_52051_index.html - Google Chrome 09-Sep-18 4_00_50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65" t="10390" r="1017" b="4025"/>
          <a:stretch/>
        </p:blipFill>
        <p:spPr>
          <a:xfrm>
            <a:off x="321425" y="1027906"/>
            <a:ext cx="11211097" cy="5275811"/>
          </a:xfrm>
        </p:spPr>
      </p:pic>
    </p:spTree>
    <p:extLst>
      <p:ext uri="{BB962C8B-B14F-4D97-AF65-F5344CB8AC3E}">
        <p14:creationId xmlns:p14="http://schemas.microsoft.com/office/powerpoint/2010/main" val="339766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elements when map moves</a:t>
            </a:r>
            <a:endParaRPr 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985358"/>
            <a:ext cx="6227987" cy="40318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update when map moves</a:t>
            </a:r>
            <a:b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mapboxMap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"viewreset"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mapboxMap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"moveend"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.selectAll(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".points"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.attr(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"cx"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(d){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])[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]})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.attr(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"cy"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(d){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])[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]});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.selectAll(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"path"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transition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.attr(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pathLine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88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127.0.0.1_52051_index.html - Google Chrome 09-Sep-18 4_03_55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137" t="9476"/>
          <a:stretch/>
        </p:blipFill>
        <p:spPr>
          <a:xfrm>
            <a:off x="838200" y="958734"/>
            <a:ext cx="10515600" cy="50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6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animation?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1800" dirty="0" smtClean="0"/>
              <a:t>Container with canvas</a:t>
            </a:r>
            <a:endParaRPr lang="en-US" sz="1800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8273419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create svg</a:t>
            </a:r>
            <a:b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container = mapboxMap.getCanvasContainer();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get width and height of map div</a:t>
            </a:r>
            <a:b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width = d3.select(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'#map'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).node().clientWidth,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height = d3.select(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'#map'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).node().clientHeight;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create canvas</a:t>
            </a:r>
            <a:b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d3.select(container).append(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"div"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).attr(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"animation"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canvas = d3.select(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"#animation"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).append(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"canvas"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).attr(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"dots-moving"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).node();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canvas.width =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width;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canvas.height =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height;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 = canvas.getContext(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"2d"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145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animation?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1800" dirty="0" smtClean="0"/>
              <a:t>Animation settings: t and speed</a:t>
            </a:r>
            <a:endParaRPr lang="en-US" sz="18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2108469"/>
            <a:ext cx="4275529" cy="37856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animation settings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starting time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speed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animation speed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 =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'#00afff'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ctxPLOT.globalCompositeOperation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'normal'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ctxPLOT.imageSmoothingEnabled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ctxPLOT.globalAlpha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ctxPLOT.scale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pathLine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d3.line()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.x(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projection([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d.x,d.y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])[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.y(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projection([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d.x,d.y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])[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.context(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 (){}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776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animation?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1800" dirty="0" smtClean="0"/>
              <a:t>Request animation frame</a:t>
            </a:r>
            <a:endParaRPr lang="en-US" sz="18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2539358"/>
            <a:ext cx="5670142" cy="29238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requestAnimationFrame = window.requestAnimationFrame ||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window.mozRequestAnimationFrame ||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window.webkitRequestAnimationFrame ||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window.msRequestAnimationFrame;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window.cancelRequestAnimFrame = 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window.cancelAnimationFrame ||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window.webkitCancelRequestAnimationFrame ||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window.mozCancelRequestAnimationFrame ||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window.oCancelRequestAnimationFrame ||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window.msCancelRequestAnimationFrame ||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clearTimeout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})();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079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animation?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1800" dirty="0" smtClean="0"/>
              <a:t>The animation</a:t>
            </a:r>
            <a:endParaRPr lang="en-US" sz="1800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133600" y="274290"/>
            <a:ext cx="6623400" cy="63094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window.requestAnimationFrame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(draw);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 (){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ctxPLOT.clearRect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width, height);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select point in time</a:t>
            </a:r>
            <a:b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drawPoint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animation.filter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(d){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d.t &gt;= t &amp;&amp; d.t&lt;=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t+speed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drawLine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animation.filter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(d){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d.t &lt; t});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line of past points</a:t>
            </a:r>
            <a:b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ctxPLOT.globalAlpha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ctxPLOT.beginPath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pathLine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drawLine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ctxPLOT.lineWidth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ctxPLOT.strokeStyle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color;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ctxPLOT.stroke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ctxPLOT.globalAlpha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last position</a:t>
            </a:r>
            <a:b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projection([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drawPoint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x,drawPoint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].y]);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ctxPLOT.fillStyle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color;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ctxPLOT.beginPath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ctxPLOT.arc(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Math.PI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ctxPLOT.fill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ctxPLOT.closePath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points.forEach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(d){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xyCircle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projection([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d.x,d.y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ctxPLOT.fillStyle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rgba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(255,255,255,0)"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ctxPLOT.strokeStyle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ctxPLOT.lineWidth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ctxPLOT.beginPath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ctxPLOT.arc(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xyCircle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xyCircle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Math.PI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ctxPLOT.stroke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ctxPLOT.closePath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(t&lt;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t = t + speed;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t =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window.requestAnimationFrame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(draw);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707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1800" dirty="0"/>
          </a:p>
        </p:txBody>
      </p:sp>
      <p:pic>
        <p:nvPicPr>
          <p:cNvPr id="5" name="127.0.0.1_52051_index_2.html - Google Chrome 09-Sep-18 5_31_56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937"/>
          <a:stretch/>
        </p:blipFill>
        <p:spPr>
          <a:xfrm>
            <a:off x="838200" y="1092913"/>
            <a:ext cx="10515600" cy="5130268"/>
          </a:xfrm>
        </p:spPr>
      </p:pic>
    </p:spTree>
    <p:extLst>
      <p:ext uri="{BB962C8B-B14F-4D97-AF65-F5344CB8AC3E}">
        <p14:creationId xmlns:p14="http://schemas.microsoft.com/office/powerpoint/2010/main" val="134264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095"/>
            <a:ext cx="12192000" cy="6039808"/>
          </a:xfrm>
        </p:spPr>
      </p:pic>
    </p:spTree>
    <p:extLst>
      <p:ext uri="{BB962C8B-B14F-4D97-AF65-F5344CB8AC3E}">
        <p14:creationId xmlns:p14="http://schemas.microsoft.com/office/powerpoint/2010/main" val="234484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095"/>
            <a:ext cx="12192000" cy="6039808"/>
          </a:xfrm>
        </p:spPr>
      </p:pic>
    </p:spTree>
    <p:extLst>
      <p:ext uri="{BB962C8B-B14F-4D97-AF65-F5344CB8AC3E}">
        <p14:creationId xmlns:p14="http://schemas.microsoft.com/office/powerpoint/2010/main" val="54812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qf9x1jbNNZk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98022" y="471487"/>
            <a:ext cx="10555778" cy="593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4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400" dirty="0" smtClean="0"/>
              <a:t>Starting point</a:t>
            </a:r>
            <a:endParaRPr lang="en-US" sz="24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63" t="5699" r="2433" b="53288"/>
          <a:stretch/>
        </p:blipFill>
        <p:spPr>
          <a:xfrm>
            <a:off x="838200" y="3741575"/>
            <a:ext cx="8602824" cy="2516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9094" t="5306" r="2424" b="47687"/>
          <a:stretch/>
        </p:blipFill>
        <p:spPr>
          <a:xfrm>
            <a:off x="838201" y="941916"/>
            <a:ext cx="8161176" cy="274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1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map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10667400" cy="21236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mapbox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access token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mapboxgl.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accessToken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yourAccessToken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b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//setup map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mapboxMap</a:t>
            </a:r>
            <a:r>
              <a:rPr kumimoji="0" lang="en-US" altLang="en-US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mapboxgl.Map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container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'map'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id of the div where the map is going to be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[-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0.141099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51.515419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lonlat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of the center of our map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zoom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mapboxURLStyle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b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8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28" t="9293" r="500" b="6263"/>
          <a:stretch/>
        </p:blipFill>
        <p:spPr>
          <a:xfrm>
            <a:off x="0" y="604058"/>
            <a:ext cx="12172824" cy="58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6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 function</a:t>
            </a:r>
            <a:endParaRPr lang="en-US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10515600" cy="37856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altLang="en-US" sz="12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mapbox</a:t>
            </a: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access token</a:t>
            </a:r>
            <a:b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mapboxgl.</a:t>
            </a:r>
            <a:r>
              <a:rPr lang="en-US" alt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accessToken</a:t>
            </a:r>
            <a:r>
              <a:rPr lang="en-US" alt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en-US" sz="12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yourAccessToken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b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//setup map</a:t>
            </a:r>
            <a:b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mapboxMap</a:t>
            </a:r>
            <a:r>
              <a:rPr lang="en-US" alt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mapboxgl.Map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({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'map'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id of the div where the map is going to be</a:t>
            </a:r>
            <a:b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[-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0.141099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51.515419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altLang="en-US" sz="12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lonlat</a:t>
            </a: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the center of our map</a:t>
            </a:r>
            <a:b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zoom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en-US" sz="12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mapboxURLStyle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b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200" b="0" i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200" i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200" b="0" i="1" u="none" strike="noStrike" cap="none" normalizeH="0" baseline="0" dirty="0" smtClean="0">
              <a:ln>
                <a:noFill/>
              </a:ln>
              <a:solidFill>
                <a:srgbClr val="80808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projection function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projection 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lonlat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mapboxMap.project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mapboxgl.LngLat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lonlat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lonlat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]));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p.y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4350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105</Words>
  <Application>Microsoft Office PowerPoint</Application>
  <PresentationFormat>Panorámica</PresentationFormat>
  <Paragraphs>52</Paragraphs>
  <Slides>29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Arial</vt:lpstr>
      <vt:lpstr>Calibri</vt:lpstr>
      <vt:lpstr>Courier New</vt:lpstr>
      <vt:lpstr>Fira Mono</vt:lpstr>
      <vt:lpstr>Fira Mono Medium</vt:lpstr>
      <vt:lpstr>Tema de Office</vt:lpstr>
      <vt:lpstr>Mapbox &amp; D3.js</vt:lpstr>
      <vt:lpstr>ROBOAT A summer day in Amsterdam’s canals</vt:lpstr>
      <vt:lpstr>Presentación de PowerPoint</vt:lpstr>
      <vt:lpstr>Presentación de PowerPoint</vt:lpstr>
      <vt:lpstr>Presentación de PowerPoint</vt:lpstr>
      <vt:lpstr>Starting point</vt:lpstr>
      <vt:lpstr>Setting up the map</vt:lpstr>
      <vt:lpstr>Presentación de PowerPoint</vt:lpstr>
      <vt:lpstr>Projection function</vt:lpstr>
      <vt:lpstr>Translating…</vt:lpstr>
      <vt:lpstr>Let’s draw!</vt:lpstr>
      <vt:lpstr>Create an svg</vt:lpstr>
      <vt:lpstr>Presentación de PowerPoint</vt:lpstr>
      <vt:lpstr>Add width and height attributes to the svg</vt:lpstr>
      <vt:lpstr>Presentación de PowerPoint</vt:lpstr>
      <vt:lpstr>Let’s draw circles</vt:lpstr>
      <vt:lpstr>Presentación de PowerPoint</vt:lpstr>
      <vt:lpstr>Add width and height attributes to the svg</vt:lpstr>
      <vt:lpstr>Presentación de PowerPoint</vt:lpstr>
      <vt:lpstr>Draw a path</vt:lpstr>
      <vt:lpstr>Presentación de PowerPoint</vt:lpstr>
      <vt:lpstr>Presentación de PowerPoint</vt:lpstr>
      <vt:lpstr>Updating elements when map moves</vt:lpstr>
      <vt:lpstr>Presentación de PowerPoint</vt:lpstr>
      <vt:lpstr>And the animation?  Container with canvas</vt:lpstr>
      <vt:lpstr>And the animation?  Animation settings: t and speed</vt:lpstr>
      <vt:lpstr>And the animation?  Request animation frame</vt:lpstr>
      <vt:lpstr>And the animation?  The animation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Irene de la Torre Arenas</dc:creator>
  <cp:lastModifiedBy>Irene de la Torre Arenas</cp:lastModifiedBy>
  <cp:revision>26</cp:revision>
  <dcterms:created xsi:type="dcterms:W3CDTF">2018-09-09T11:40:45Z</dcterms:created>
  <dcterms:modified xsi:type="dcterms:W3CDTF">2018-09-09T16:30:23Z</dcterms:modified>
</cp:coreProperties>
</file>